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7" r:id="rId4"/>
    <p:sldId id="257" r:id="rId5"/>
    <p:sldId id="264" r:id="rId6"/>
    <p:sldId id="258" r:id="rId7"/>
    <p:sldId id="265" r:id="rId8"/>
    <p:sldId id="259" r:id="rId9"/>
    <p:sldId id="263" r:id="rId10"/>
    <p:sldId id="260" r:id="rId11"/>
    <p:sldId id="266" r:id="rId12"/>
    <p:sldId id="261" r:id="rId13"/>
    <p:sldId id="262" r:id="rId1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474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 userDrawn="1"/>
        </p:nvSpPr>
        <p:spPr>
          <a:xfrm>
            <a:off x="0" y="-1"/>
            <a:ext cx="12192000" cy="69040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9" name="Kép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65053"/>
            <a:ext cx="12192001" cy="63898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2667000"/>
            <a:ext cx="9144000" cy="165712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4506685"/>
            <a:ext cx="9144000" cy="131717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41513" y="6357533"/>
            <a:ext cx="2164974" cy="365125"/>
          </a:xfrm>
        </p:spPr>
        <p:txBody>
          <a:bodyPr/>
          <a:lstStyle>
            <a:lvl1pPr algn="l">
              <a:defRPr/>
            </a:lvl1pPr>
          </a:lstStyle>
          <a:p>
            <a:fld id="{F1DE69E4-AA83-416E-A194-5F35B0E2673F}" type="datetimeFigureOut">
              <a:rPr lang="hu-HU" smtClean="0"/>
              <a:pPr/>
              <a:t>2026. 09. 14.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797630" y="6356350"/>
            <a:ext cx="6969416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  <p:pic>
        <p:nvPicPr>
          <p:cNvPr id="11" name="Kép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86" y="606808"/>
            <a:ext cx="3494314" cy="94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816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1814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8537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0154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9497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7841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1436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0809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944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2839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E69E4-AA83-416E-A194-5F35B0E2673F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243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46281"/>
            <a:ext cx="12192001" cy="638987"/>
          </a:xfrm>
          <a:prstGeom prst="rect">
            <a:avLst/>
          </a:prstGeom>
        </p:spPr>
      </p:pic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912659" y="6356350"/>
            <a:ext cx="21649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E69E4-AA83-416E-A194-5F35B0E2673F}" type="datetimeFigureOut">
              <a:rPr lang="hu-HU" smtClean="0"/>
              <a:pPr/>
              <a:t>2026. 09. 14.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7144870" y="6356350"/>
            <a:ext cx="26221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9834282" y="6356350"/>
            <a:ext cx="15195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B982F-FA11-4585-84D6-49EC563465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6527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health.ec.europa.eu/ehed_en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sz="4400" b="1" kern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Felkészülés a 2028-34 közötti</a:t>
            </a:r>
            <a:br>
              <a:rPr lang="hu-HU" sz="4400" b="1" kern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4400" b="1" kern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uniós fejlesztéspolitikai ciklus</a:t>
            </a:r>
            <a:br>
              <a:rPr lang="hu-HU" sz="4400" b="1" kern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4400" b="1" kern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forrásainak ágazati felhasználásaira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Dr. Balogh Tamás</a:t>
            </a:r>
          </a:p>
          <a:p>
            <a:r>
              <a:rPr lang="hu-HU" dirty="0"/>
              <a:t>Működésért felelős </a:t>
            </a:r>
            <a:r>
              <a:rPr lang="hu-HU" dirty="0" err="1"/>
              <a:t>főigazgató-helyettes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39757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771F79-656A-DC4B-D5C9-A9CC23B8F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Előbeszéd helyett:</a:t>
            </a:r>
            <a:br>
              <a:rPr lang="hu-HU" b="1" dirty="0"/>
            </a:br>
            <a:r>
              <a:rPr lang="hu-HU" b="1" dirty="0"/>
              <a:t>A fejlesztési keretrendszer változása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F419466-3AAF-34CA-E797-2F8531D2B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79135"/>
            <a:ext cx="10698126" cy="2997827"/>
          </a:xfrm>
        </p:spPr>
        <p:txBody>
          <a:bodyPr>
            <a:normAutofit fontScale="92500"/>
          </a:bodyPr>
          <a:lstStyle/>
          <a:p>
            <a:r>
              <a:rPr lang="hu-HU" sz="2400" dirty="0"/>
              <a:t>A 2028–34-es ciklusban </a:t>
            </a:r>
            <a:r>
              <a:rPr lang="hu-HU" sz="2400" b="1" dirty="0"/>
              <a:t>az EU-s költségvetés megduplázódása illúzió</a:t>
            </a:r>
            <a:r>
              <a:rPr lang="hu-HU" sz="2400" dirty="0"/>
              <a:t>.</a:t>
            </a:r>
          </a:p>
          <a:p>
            <a:r>
              <a:rPr lang="hu-HU" sz="2400" dirty="0"/>
              <a:t>Miközben Brüsszel 2000 milliárd euróra emeli a tétet, </a:t>
            </a:r>
            <a:r>
              <a:rPr lang="hu-HU" sz="2400" b="1" dirty="0"/>
              <a:t>a kohéziós alapok részaránya radikálisan csökken</a:t>
            </a:r>
            <a:r>
              <a:rPr lang="hu-HU" sz="2400" dirty="0"/>
              <a:t> – </a:t>
            </a:r>
            <a:r>
              <a:rPr lang="hu-HU" sz="2400" b="1" dirty="0"/>
              <a:t>a dedikált egészségügyi keret átalakul</a:t>
            </a:r>
            <a:r>
              <a:rPr lang="hu-HU" sz="2400" dirty="0"/>
              <a:t>ása mellett.</a:t>
            </a:r>
          </a:p>
          <a:p>
            <a:r>
              <a:rPr lang="hu-HU" sz="2400" b="1" dirty="0"/>
              <a:t>A fix nemzeti borítékok kora lejárt</a:t>
            </a:r>
            <a:r>
              <a:rPr lang="hu-HU" sz="2400" dirty="0"/>
              <a:t>; Magyarországnak a </a:t>
            </a:r>
            <a:r>
              <a:rPr lang="hu-HU" sz="2400" b="1" dirty="0"/>
              <a:t>csökkenő forráso</a:t>
            </a:r>
            <a:r>
              <a:rPr lang="hu-HU" sz="2400" dirty="0"/>
              <a:t>kért a közvetlen </a:t>
            </a:r>
            <a:r>
              <a:rPr lang="hu-HU" sz="2400" spc="-30" dirty="0"/>
              <a:t>(kiválóság-alapú) uniós alapokban, tagállami szinten pedig a társágazatokkal kell megküzdeni.</a:t>
            </a:r>
          </a:p>
          <a:p>
            <a:r>
              <a:rPr lang="hu-HU" sz="2400" dirty="0"/>
              <a:t>A 2028/34-es lesz az első EU-s fejlesztéspolitikai ciklus, amikor a brüsszeli közvetlen elosztású források aránya először haladja meg a nemzeti borítékok keretét (54% </a:t>
            </a:r>
            <a:r>
              <a:rPr lang="hu-HU" sz="2400" dirty="0" err="1"/>
              <a:t>vs</a:t>
            </a:r>
            <a:r>
              <a:rPr lang="hu-HU" sz="2400" dirty="0"/>
              <a:t>. 46%), a klasszikus, </a:t>
            </a:r>
            <a:r>
              <a:rPr lang="hu-HU" sz="2400" b="1" dirty="0"/>
              <a:t>regionális operatív programok rendszere</a:t>
            </a:r>
            <a:r>
              <a:rPr lang="hu-HU" sz="2400" dirty="0"/>
              <a:t> pedig </a:t>
            </a:r>
            <a:r>
              <a:rPr lang="hu-HU" sz="2400" b="1" dirty="0"/>
              <a:t>megszűnik</a:t>
            </a:r>
            <a:r>
              <a:rPr lang="hu-HU" sz="2400" dirty="0"/>
              <a:t>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3FA34EA-2FFA-08A9-C8C8-21ACB1AD3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94"/>
            <a:ext cx="10515600" cy="144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590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Csoportba foglalás 9">
            <a:extLst>
              <a:ext uri="{FF2B5EF4-FFF2-40B4-BE49-F238E27FC236}">
                <a16:creationId xmlns:a16="http://schemas.microsoft.com/office/drawing/2014/main" id="{67B6F1BB-98E9-D2E8-0BFD-E5D6A5FFED54}"/>
              </a:ext>
            </a:extLst>
          </p:cNvPr>
          <p:cNvGrpSpPr>
            <a:grpSpLocks noChangeAspect="1"/>
          </p:cNvGrpSpPr>
          <p:nvPr/>
        </p:nvGrpSpPr>
        <p:grpSpPr>
          <a:xfrm>
            <a:off x="1164000" y="138224"/>
            <a:ext cx="9864000" cy="5994579"/>
            <a:chOff x="0" y="0"/>
            <a:chExt cx="12192000" cy="7409356"/>
          </a:xfrm>
        </p:grpSpPr>
        <p:pic>
          <p:nvPicPr>
            <p:cNvPr id="7" name="Kép 6">
              <a:extLst>
                <a:ext uri="{FF2B5EF4-FFF2-40B4-BE49-F238E27FC236}">
                  <a16:creationId xmlns:a16="http://schemas.microsoft.com/office/drawing/2014/main" id="{4AA7CE1B-0552-8A2D-046F-C944D0487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4068505"/>
            </a:xfrm>
            <a:prstGeom prst="rect">
              <a:avLst/>
            </a:prstGeom>
          </p:spPr>
        </p:pic>
        <p:pic>
          <p:nvPicPr>
            <p:cNvPr id="9" name="Kép 8">
              <a:extLst>
                <a:ext uri="{FF2B5EF4-FFF2-40B4-BE49-F238E27FC236}">
                  <a16:creationId xmlns:a16="http://schemas.microsoft.com/office/drawing/2014/main" id="{507F59AC-B67C-DFAD-DBC4-E352CF1B3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148233"/>
              <a:ext cx="12192000" cy="32611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4934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kern="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1. Bevezetés:</a:t>
            </a:r>
            <a:br>
              <a:rPr lang="hu-HU" b="1" kern="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b="1" kern="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paradigmaváltás</a:t>
            </a:r>
            <a:endParaRPr lang="hu-HU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b="1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</a:t>
            </a:r>
            <a:r>
              <a:rPr lang="hu-HU" b="1" kern="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kulcsüzenenet</a:t>
            </a:r>
            <a:r>
              <a:rPr lang="hu-HU" b="1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r>
              <a:rPr lang="hu-HU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Vége a klasszikus „fal- és gépvásárlós” uniós projektek korszakának; az EU a pénzt többé nem passzív infrastrukturális segélyként, hanem </a:t>
            </a:r>
            <a:r>
              <a:rPr lang="hu-HU" b="1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kritikus infrastruktúraként és versenyképességi tényezőként</a:t>
            </a:r>
            <a:r>
              <a:rPr lang="hu-HU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értelmezi.</a:t>
            </a:r>
            <a:endParaRPr lang="hu-H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b="1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Az új keretrendszer bemutatása:</a:t>
            </a:r>
            <a:endParaRPr lang="hu-H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hu-HU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Az Európai Bizottság által javasolt 2028–2034-es többéves pénzügyi keret (MFF) átrajzolja a térképet: az önálló </a:t>
            </a:r>
            <a:r>
              <a:rPr lang="hu-HU" i="1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EU4Health</a:t>
            </a:r>
            <a:r>
              <a:rPr lang="hu-HU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program megszűnik, és helyette bekerül az új </a:t>
            </a:r>
            <a:r>
              <a:rPr lang="hu-HU" b="1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Európai Versenyképességi Alapba (ECF)</a:t>
            </a:r>
            <a:r>
              <a:rPr lang="hu-HU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mint az egészségügy, a biotechnológia és a </a:t>
            </a:r>
            <a:r>
              <a:rPr lang="hu-HU" kern="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reziliencia</a:t>
            </a:r>
            <a:r>
              <a:rPr lang="hu-HU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közös ablakának része.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hu-HU" kern="0" dirty="0">
                <a:latin typeface="Calibri" panose="020F0502020204030204" pitchFamily="34" charset="0"/>
                <a:ea typeface="Times New Roman" panose="02020603050405020304" pitchFamily="18" charset="0"/>
              </a:rPr>
              <a:t>Helyette az országok a </a:t>
            </a:r>
            <a:r>
              <a:rPr lang="hu-HU" b="1" kern="0" dirty="0">
                <a:latin typeface="Calibri" panose="020F0502020204030204" pitchFamily="34" charset="0"/>
                <a:ea typeface="Times New Roman" panose="02020603050405020304" pitchFamily="18" charset="0"/>
              </a:rPr>
              <a:t>Nemzeti és Regionális Partnerségi Terv (NRPP)</a:t>
            </a:r>
            <a:r>
              <a:rPr lang="hu-HU" kern="0" dirty="0">
                <a:latin typeface="Calibri" panose="020F0502020204030204" pitchFamily="34" charset="0"/>
                <a:ea typeface="Times New Roman" panose="02020603050405020304" pitchFamily="18" charset="0"/>
              </a:rPr>
              <a:t> keretében kaphatnak forrást, amely egyetlen közös tervbe gyúrja össze a korábbi kohéziós és szociális alapokat.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730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B85F468A-9584-91C2-0690-DCAA03684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524" y="408675"/>
            <a:ext cx="5893306" cy="5824479"/>
          </a:xfrm>
          <a:prstGeom prst="rect">
            <a:avLst/>
          </a:prstGeom>
        </p:spPr>
      </p:pic>
      <p:sp>
        <p:nvSpPr>
          <p:cNvPr id="14" name="Téglalap: lekerekített 13">
            <a:extLst>
              <a:ext uri="{FF2B5EF4-FFF2-40B4-BE49-F238E27FC236}">
                <a16:creationId xmlns:a16="http://schemas.microsoft.com/office/drawing/2014/main" id="{B84F4C3D-8161-8AEA-25A6-08941C98C760}"/>
              </a:ext>
            </a:extLst>
          </p:cNvPr>
          <p:cNvSpPr/>
          <p:nvPr/>
        </p:nvSpPr>
        <p:spPr>
          <a:xfrm>
            <a:off x="8558540" y="3101418"/>
            <a:ext cx="575035" cy="169682"/>
          </a:xfrm>
          <a:prstGeom prst="roundRect">
            <a:avLst>
              <a:gd name="adj" fmla="val 50000"/>
            </a:avLst>
          </a:prstGeom>
          <a:solidFill>
            <a:srgbClr val="0066FF">
              <a:alpha val="38000"/>
            </a:srgbClr>
          </a:solidFill>
          <a:ln w="19050">
            <a:noFill/>
            <a:tailEnd type="triangle" w="sm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28" name="Csoportba foglalás 27">
            <a:extLst>
              <a:ext uri="{FF2B5EF4-FFF2-40B4-BE49-F238E27FC236}">
                <a16:creationId xmlns:a16="http://schemas.microsoft.com/office/drawing/2014/main" id="{DFFFF6AE-7C27-BB4B-D6EA-FC8DF1B162E8}"/>
              </a:ext>
            </a:extLst>
          </p:cNvPr>
          <p:cNvGrpSpPr/>
          <p:nvPr/>
        </p:nvGrpSpPr>
        <p:grpSpPr>
          <a:xfrm>
            <a:off x="8703364" y="3265143"/>
            <a:ext cx="2655958" cy="769652"/>
            <a:chOff x="8703364" y="3265143"/>
            <a:chExt cx="2655958" cy="769652"/>
          </a:xfrm>
        </p:grpSpPr>
        <p:sp>
          <p:nvSpPr>
            <p:cNvPr id="15" name="Téglalap: lekerekített 14">
              <a:extLst>
                <a:ext uri="{FF2B5EF4-FFF2-40B4-BE49-F238E27FC236}">
                  <a16:creationId xmlns:a16="http://schemas.microsoft.com/office/drawing/2014/main" id="{5359D5D6-5AF2-1C31-AC6F-93DBEFA17564}"/>
                </a:ext>
              </a:extLst>
            </p:cNvPr>
            <p:cNvSpPr/>
            <p:nvPr/>
          </p:nvSpPr>
          <p:spPr>
            <a:xfrm>
              <a:off x="8846057" y="3414307"/>
              <a:ext cx="1791064" cy="155122"/>
            </a:xfrm>
            <a:prstGeom prst="roundRect">
              <a:avLst>
                <a:gd name="adj" fmla="val 50000"/>
              </a:avLst>
            </a:prstGeom>
            <a:solidFill>
              <a:srgbClr val="0066FF">
                <a:alpha val="38000"/>
              </a:srgbClr>
            </a:solidFill>
            <a:ln w="19050">
              <a:noFill/>
              <a:tailEnd type="triangle" w="sm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6" name="Téglalap: lekerekített 15">
              <a:extLst>
                <a:ext uri="{FF2B5EF4-FFF2-40B4-BE49-F238E27FC236}">
                  <a16:creationId xmlns:a16="http://schemas.microsoft.com/office/drawing/2014/main" id="{C37B8DF0-03F4-098A-8990-812ADFB37F19}"/>
                </a:ext>
              </a:extLst>
            </p:cNvPr>
            <p:cNvSpPr/>
            <p:nvPr/>
          </p:nvSpPr>
          <p:spPr>
            <a:xfrm>
              <a:off x="8854793" y="3569429"/>
              <a:ext cx="2504529" cy="155122"/>
            </a:xfrm>
            <a:prstGeom prst="roundRect">
              <a:avLst>
                <a:gd name="adj" fmla="val 50000"/>
              </a:avLst>
            </a:prstGeom>
            <a:solidFill>
              <a:srgbClr val="0066FF">
                <a:alpha val="38000"/>
              </a:srgbClr>
            </a:solidFill>
            <a:ln w="19050">
              <a:noFill/>
              <a:tailEnd type="triangle" w="sm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7" name="Téglalap: lekerekített 16">
              <a:extLst>
                <a:ext uri="{FF2B5EF4-FFF2-40B4-BE49-F238E27FC236}">
                  <a16:creationId xmlns:a16="http://schemas.microsoft.com/office/drawing/2014/main" id="{9E95DB09-12DD-EC2B-EB86-DFEEA26BDF76}"/>
                </a:ext>
              </a:extLst>
            </p:cNvPr>
            <p:cNvSpPr/>
            <p:nvPr/>
          </p:nvSpPr>
          <p:spPr>
            <a:xfrm>
              <a:off x="8854793" y="3724551"/>
              <a:ext cx="2504529" cy="155122"/>
            </a:xfrm>
            <a:prstGeom prst="roundRect">
              <a:avLst>
                <a:gd name="adj" fmla="val 50000"/>
              </a:avLst>
            </a:prstGeom>
            <a:solidFill>
              <a:srgbClr val="0066FF">
                <a:alpha val="38000"/>
              </a:srgbClr>
            </a:solidFill>
            <a:ln w="19050">
              <a:noFill/>
              <a:tailEnd type="triangle" w="sm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8" name="Téglalap: lekerekített 17">
              <a:extLst>
                <a:ext uri="{FF2B5EF4-FFF2-40B4-BE49-F238E27FC236}">
                  <a16:creationId xmlns:a16="http://schemas.microsoft.com/office/drawing/2014/main" id="{E8DDA4F3-75ED-21E9-D2FE-2D8D20969FEF}"/>
                </a:ext>
              </a:extLst>
            </p:cNvPr>
            <p:cNvSpPr/>
            <p:nvPr/>
          </p:nvSpPr>
          <p:spPr>
            <a:xfrm>
              <a:off x="8861462" y="3879673"/>
              <a:ext cx="2346431" cy="155122"/>
            </a:xfrm>
            <a:prstGeom prst="roundRect">
              <a:avLst>
                <a:gd name="adj" fmla="val 50000"/>
              </a:avLst>
            </a:prstGeom>
            <a:solidFill>
              <a:srgbClr val="0066FF">
                <a:alpha val="38000"/>
              </a:srgbClr>
            </a:solidFill>
            <a:ln w="19050">
              <a:noFill/>
              <a:tailEnd type="triangle" w="sm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" name="Téglalap: lekerekített 18">
              <a:extLst>
                <a:ext uri="{FF2B5EF4-FFF2-40B4-BE49-F238E27FC236}">
                  <a16:creationId xmlns:a16="http://schemas.microsoft.com/office/drawing/2014/main" id="{F6BBCBCA-92C2-4F1D-3124-F7076015D9C0}"/>
                </a:ext>
              </a:extLst>
            </p:cNvPr>
            <p:cNvSpPr/>
            <p:nvPr/>
          </p:nvSpPr>
          <p:spPr>
            <a:xfrm>
              <a:off x="8703364" y="3265143"/>
              <a:ext cx="2056065" cy="155122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0066FF"/>
              </a:solidFill>
              <a:tailEnd type="triangle" w="sm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grpSp>
        <p:nvGrpSpPr>
          <p:cNvPr id="24" name="Csoportba foglalás 23">
            <a:extLst>
              <a:ext uri="{FF2B5EF4-FFF2-40B4-BE49-F238E27FC236}">
                <a16:creationId xmlns:a16="http://schemas.microsoft.com/office/drawing/2014/main" id="{6DD87C33-68AF-4C4E-C1B0-33BD44A43166}"/>
              </a:ext>
            </a:extLst>
          </p:cNvPr>
          <p:cNvGrpSpPr/>
          <p:nvPr/>
        </p:nvGrpSpPr>
        <p:grpSpPr>
          <a:xfrm>
            <a:off x="8667524" y="4024471"/>
            <a:ext cx="2275367" cy="602860"/>
            <a:chOff x="8904192" y="4024470"/>
            <a:chExt cx="2275367" cy="620221"/>
          </a:xfrm>
        </p:grpSpPr>
        <p:sp>
          <p:nvSpPr>
            <p:cNvPr id="20" name="Téglalap: lekerekített 19">
              <a:extLst>
                <a:ext uri="{FF2B5EF4-FFF2-40B4-BE49-F238E27FC236}">
                  <a16:creationId xmlns:a16="http://schemas.microsoft.com/office/drawing/2014/main" id="{DEA72F57-7EEC-C9EC-7E93-47B03114F87B}"/>
                </a:ext>
              </a:extLst>
            </p:cNvPr>
            <p:cNvSpPr/>
            <p:nvPr/>
          </p:nvSpPr>
          <p:spPr>
            <a:xfrm>
              <a:off x="8904193" y="4024470"/>
              <a:ext cx="2056065" cy="155122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0066FF"/>
              </a:solidFill>
              <a:tailEnd type="triangle" w="sm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1" name="Téglalap: lekerekített 20">
              <a:extLst>
                <a:ext uri="{FF2B5EF4-FFF2-40B4-BE49-F238E27FC236}">
                  <a16:creationId xmlns:a16="http://schemas.microsoft.com/office/drawing/2014/main" id="{81EA1E9D-0488-B21D-A813-208C471D071A}"/>
                </a:ext>
              </a:extLst>
            </p:cNvPr>
            <p:cNvSpPr/>
            <p:nvPr/>
          </p:nvSpPr>
          <p:spPr>
            <a:xfrm>
              <a:off x="8907105" y="4179592"/>
              <a:ext cx="2056065" cy="155122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0066FF"/>
              </a:solidFill>
              <a:tailEnd type="triangle" w="sm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2" name="Téglalap: lekerekített 21">
              <a:extLst>
                <a:ext uri="{FF2B5EF4-FFF2-40B4-BE49-F238E27FC236}">
                  <a16:creationId xmlns:a16="http://schemas.microsoft.com/office/drawing/2014/main" id="{6532922B-5925-C11B-063A-0955B75B649E}"/>
                </a:ext>
              </a:extLst>
            </p:cNvPr>
            <p:cNvSpPr/>
            <p:nvPr/>
          </p:nvSpPr>
          <p:spPr>
            <a:xfrm>
              <a:off x="8910017" y="4334714"/>
              <a:ext cx="2269542" cy="155122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0066FF"/>
              </a:solidFill>
              <a:tailEnd type="triangle" w="sm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3" name="Téglalap: lekerekített 22">
              <a:extLst>
                <a:ext uri="{FF2B5EF4-FFF2-40B4-BE49-F238E27FC236}">
                  <a16:creationId xmlns:a16="http://schemas.microsoft.com/office/drawing/2014/main" id="{8CA34D82-C2FC-9B52-CAB8-3233D7D324C0}"/>
                </a:ext>
              </a:extLst>
            </p:cNvPr>
            <p:cNvSpPr/>
            <p:nvPr/>
          </p:nvSpPr>
          <p:spPr>
            <a:xfrm>
              <a:off x="8904192" y="4489569"/>
              <a:ext cx="2056065" cy="155122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0066FF"/>
              </a:solidFill>
              <a:tailEnd type="triangle" w="sm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pic>
        <p:nvPicPr>
          <p:cNvPr id="5" name="Kép 4">
            <a:extLst>
              <a:ext uri="{FF2B5EF4-FFF2-40B4-BE49-F238E27FC236}">
                <a16:creationId xmlns:a16="http://schemas.microsoft.com/office/drawing/2014/main" id="{FC0D603E-3370-2F89-B78B-7750C405D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199" y="428144"/>
            <a:ext cx="4100133" cy="5824479"/>
          </a:xfrm>
          <a:prstGeom prst="rect">
            <a:avLst/>
          </a:prstGeom>
        </p:spPr>
      </p:pic>
      <p:sp>
        <p:nvSpPr>
          <p:cNvPr id="8" name="Szabadkézi sokszög: alakzat 7">
            <a:extLst>
              <a:ext uri="{FF2B5EF4-FFF2-40B4-BE49-F238E27FC236}">
                <a16:creationId xmlns:a16="http://schemas.microsoft.com/office/drawing/2014/main" id="{29EC31E7-7AF7-372F-F57C-E53025CB8FBB}"/>
              </a:ext>
            </a:extLst>
          </p:cNvPr>
          <p:cNvSpPr/>
          <p:nvPr/>
        </p:nvSpPr>
        <p:spPr>
          <a:xfrm>
            <a:off x="4445614" y="1984342"/>
            <a:ext cx="3933473" cy="2689573"/>
          </a:xfrm>
          <a:custGeom>
            <a:avLst/>
            <a:gdLst>
              <a:gd name="connsiteX0" fmla="*/ 0 w 4399472"/>
              <a:gd name="connsiteY0" fmla="*/ 3114136 h 3114136"/>
              <a:gd name="connsiteX1" fmla="*/ 4399472 w 4399472"/>
              <a:gd name="connsiteY1" fmla="*/ 0 h 3114136"/>
              <a:gd name="connsiteX2" fmla="*/ 4399472 w 4399472"/>
              <a:gd name="connsiteY2" fmla="*/ 0 h 3114136"/>
              <a:gd name="connsiteX0" fmla="*/ 0 w 4399472"/>
              <a:gd name="connsiteY0" fmla="*/ 3114136 h 3114136"/>
              <a:gd name="connsiteX1" fmla="*/ 4399472 w 4399472"/>
              <a:gd name="connsiteY1" fmla="*/ 0 h 3114136"/>
              <a:gd name="connsiteX2" fmla="*/ 4399472 w 4399472"/>
              <a:gd name="connsiteY2" fmla="*/ 0 h 3114136"/>
              <a:gd name="connsiteX0" fmla="*/ 0 w 4399472"/>
              <a:gd name="connsiteY0" fmla="*/ 3114136 h 3114136"/>
              <a:gd name="connsiteX1" fmla="*/ 4399472 w 4399472"/>
              <a:gd name="connsiteY1" fmla="*/ 0 h 3114136"/>
              <a:gd name="connsiteX2" fmla="*/ 4399472 w 4399472"/>
              <a:gd name="connsiteY2" fmla="*/ 0 h 3114136"/>
              <a:gd name="connsiteX0" fmla="*/ 0 w 5255024"/>
              <a:gd name="connsiteY0" fmla="*/ 3094842 h 3094842"/>
              <a:gd name="connsiteX1" fmla="*/ 5255024 w 5255024"/>
              <a:gd name="connsiteY1" fmla="*/ 0 h 3094842"/>
              <a:gd name="connsiteX2" fmla="*/ 5255024 w 5255024"/>
              <a:gd name="connsiteY2" fmla="*/ 0 h 3094842"/>
              <a:gd name="connsiteX0" fmla="*/ 0 w 5255024"/>
              <a:gd name="connsiteY0" fmla="*/ 3094842 h 3094842"/>
              <a:gd name="connsiteX1" fmla="*/ 5255024 w 5255024"/>
              <a:gd name="connsiteY1" fmla="*/ 0 h 3094842"/>
              <a:gd name="connsiteX2" fmla="*/ 5255024 w 5255024"/>
              <a:gd name="connsiteY2" fmla="*/ 0 h 3094842"/>
              <a:gd name="connsiteX0" fmla="*/ 0 w 5255024"/>
              <a:gd name="connsiteY0" fmla="*/ 3094842 h 3094842"/>
              <a:gd name="connsiteX1" fmla="*/ 5255024 w 5255024"/>
              <a:gd name="connsiteY1" fmla="*/ 0 h 3094842"/>
              <a:gd name="connsiteX2" fmla="*/ 5255024 w 5255024"/>
              <a:gd name="connsiteY2" fmla="*/ 0 h 3094842"/>
              <a:gd name="connsiteX0" fmla="*/ 0 w 5255024"/>
              <a:gd name="connsiteY0" fmla="*/ 3094842 h 3094842"/>
              <a:gd name="connsiteX1" fmla="*/ 5255024 w 5255024"/>
              <a:gd name="connsiteY1" fmla="*/ 0 h 3094842"/>
              <a:gd name="connsiteX2" fmla="*/ 5255024 w 5255024"/>
              <a:gd name="connsiteY2" fmla="*/ 0 h 3094842"/>
              <a:gd name="connsiteX0" fmla="*/ 0 w 5255024"/>
              <a:gd name="connsiteY0" fmla="*/ 3094842 h 3094842"/>
              <a:gd name="connsiteX1" fmla="*/ 5255024 w 5255024"/>
              <a:gd name="connsiteY1" fmla="*/ 0 h 3094842"/>
              <a:gd name="connsiteX2" fmla="*/ 5255024 w 5255024"/>
              <a:gd name="connsiteY2" fmla="*/ 0 h 3094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5024" h="3094842">
                <a:moveTo>
                  <a:pt x="0" y="3094842"/>
                </a:moveTo>
                <a:cubicBezTo>
                  <a:pt x="3133545" y="3074672"/>
                  <a:pt x="3967642" y="10523"/>
                  <a:pt x="5255024" y="0"/>
                </a:cubicBezTo>
                <a:lnTo>
                  <a:pt x="5255024" y="0"/>
                </a:lnTo>
              </a:path>
            </a:pathLst>
          </a:custGeom>
          <a:noFill/>
          <a:ln w="19050">
            <a:solidFill>
              <a:srgbClr val="0066FF"/>
            </a:solidFill>
            <a:tailEnd type="triangle" w="sm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9" name="Szabadkézi sokszög: alakzat 8">
            <a:extLst>
              <a:ext uri="{FF2B5EF4-FFF2-40B4-BE49-F238E27FC236}">
                <a16:creationId xmlns:a16="http://schemas.microsoft.com/office/drawing/2014/main" id="{0F72E85E-948C-6E16-C292-2609DC58B86E}"/>
              </a:ext>
            </a:extLst>
          </p:cNvPr>
          <p:cNvSpPr/>
          <p:nvPr/>
        </p:nvSpPr>
        <p:spPr>
          <a:xfrm>
            <a:off x="4411462" y="3186259"/>
            <a:ext cx="3936292" cy="2080006"/>
          </a:xfrm>
          <a:custGeom>
            <a:avLst/>
            <a:gdLst>
              <a:gd name="connsiteX0" fmla="*/ 0 w 4345757"/>
              <a:gd name="connsiteY0" fmla="*/ 2394408 h 2394408"/>
              <a:gd name="connsiteX1" fmla="*/ 4345757 w 4345757"/>
              <a:gd name="connsiteY1" fmla="*/ 0 h 2394408"/>
              <a:gd name="connsiteX0" fmla="*/ 0 w 4345757"/>
              <a:gd name="connsiteY0" fmla="*/ 2394408 h 2394408"/>
              <a:gd name="connsiteX1" fmla="*/ 4345757 w 4345757"/>
              <a:gd name="connsiteY1" fmla="*/ 0 h 2394408"/>
              <a:gd name="connsiteX0" fmla="*/ 0 w 4345757"/>
              <a:gd name="connsiteY0" fmla="*/ 2394408 h 2394408"/>
              <a:gd name="connsiteX1" fmla="*/ 4345757 w 4345757"/>
              <a:gd name="connsiteY1" fmla="*/ 0 h 2394408"/>
              <a:gd name="connsiteX0" fmla="*/ 0 w 4345757"/>
              <a:gd name="connsiteY0" fmla="*/ 2394408 h 2394408"/>
              <a:gd name="connsiteX1" fmla="*/ 4345757 w 4345757"/>
              <a:gd name="connsiteY1" fmla="*/ 0 h 2394408"/>
              <a:gd name="connsiteX0" fmla="*/ 0 w 4345757"/>
              <a:gd name="connsiteY0" fmla="*/ 2394408 h 2394408"/>
              <a:gd name="connsiteX1" fmla="*/ 4345757 w 4345757"/>
              <a:gd name="connsiteY1" fmla="*/ 0 h 239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45757" h="2394408">
                <a:moveTo>
                  <a:pt x="0" y="2394408"/>
                </a:moveTo>
                <a:cubicBezTo>
                  <a:pt x="2542993" y="2339223"/>
                  <a:pt x="3311950" y="6285"/>
                  <a:pt x="4345757" y="0"/>
                </a:cubicBezTo>
              </a:path>
            </a:pathLst>
          </a:custGeom>
          <a:noFill/>
          <a:ln w="19050">
            <a:solidFill>
              <a:srgbClr val="0066FF"/>
            </a:solidFill>
            <a:tailEnd type="triangle" w="sm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Szabadkézi sokszög: alakzat 9">
            <a:extLst>
              <a:ext uri="{FF2B5EF4-FFF2-40B4-BE49-F238E27FC236}">
                <a16:creationId xmlns:a16="http://schemas.microsoft.com/office/drawing/2014/main" id="{70B1E65E-E440-78E9-71F4-FA913CBB6CE8}"/>
              </a:ext>
            </a:extLst>
          </p:cNvPr>
          <p:cNvSpPr/>
          <p:nvPr/>
        </p:nvSpPr>
        <p:spPr>
          <a:xfrm>
            <a:off x="4402923" y="5147034"/>
            <a:ext cx="3910675" cy="414780"/>
          </a:xfrm>
          <a:custGeom>
            <a:avLst/>
            <a:gdLst>
              <a:gd name="connsiteX0" fmla="*/ 0 w 4317476"/>
              <a:gd name="connsiteY0" fmla="*/ 688156 h 688156"/>
              <a:gd name="connsiteX1" fmla="*/ 4317476 w 4317476"/>
              <a:gd name="connsiteY1" fmla="*/ 0 h 688156"/>
              <a:gd name="connsiteX0" fmla="*/ 0 w 4317476"/>
              <a:gd name="connsiteY0" fmla="*/ 688156 h 688156"/>
              <a:gd name="connsiteX1" fmla="*/ 4317476 w 4317476"/>
              <a:gd name="connsiteY1" fmla="*/ 0 h 688156"/>
              <a:gd name="connsiteX0" fmla="*/ 0 w 4317476"/>
              <a:gd name="connsiteY0" fmla="*/ 688156 h 688156"/>
              <a:gd name="connsiteX1" fmla="*/ 4317476 w 4317476"/>
              <a:gd name="connsiteY1" fmla="*/ 0 h 688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17476" h="688156">
                <a:moveTo>
                  <a:pt x="0" y="688156"/>
                </a:moveTo>
                <a:cubicBezTo>
                  <a:pt x="1863365" y="656734"/>
                  <a:pt x="1992197" y="31422"/>
                  <a:pt x="4317476" y="0"/>
                </a:cubicBezTo>
              </a:path>
            </a:pathLst>
          </a:custGeom>
          <a:noFill/>
          <a:ln w="19050">
            <a:solidFill>
              <a:srgbClr val="0066FF"/>
            </a:solidFill>
            <a:tailEnd type="triangle" w="sm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1" name="Szabadkézi sokszög: alakzat 10">
            <a:extLst>
              <a:ext uri="{FF2B5EF4-FFF2-40B4-BE49-F238E27FC236}">
                <a16:creationId xmlns:a16="http://schemas.microsoft.com/office/drawing/2014/main" id="{8CD069C2-1EAB-5E6C-226F-F62CD43ADD2B}"/>
              </a:ext>
            </a:extLst>
          </p:cNvPr>
          <p:cNvSpPr/>
          <p:nvPr/>
        </p:nvSpPr>
        <p:spPr>
          <a:xfrm flipV="1">
            <a:off x="4394386" y="5882326"/>
            <a:ext cx="3912961" cy="0"/>
          </a:xfrm>
          <a:custGeom>
            <a:avLst/>
            <a:gdLst>
              <a:gd name="connsiteX0" fmla="*/ 0 w 4260915"/>
              <a:gd name="connsiteY0" fmla="*/ 56561 h 56561"/>
              <a:gd name="connsiteX1" fmla="*/ 4260915 w 4260915"/>
              <a:gd name="connsiteY1" fmla="*/ 0 h 56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60915" h="56561">
                <a:moveTo>
                  <a:pt x="0" y="56561"/>
                </a:moveTo>
                <a:lnTo>
                  <a:pt x="4260915" y="0"/>
                </a:lnTo>
              </a:path>
            </a:pathLst>
          </a:custGeom>
          <a:noFill/>
          <a:ln w="19050">
            <a:solidFill>
              <a:srgbClr val="0066FF"/>
            </a:solidFill>
            <a:tailEnd type="triangle" w="sm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Téglalap: lekerekített 11">
            <a:extLst>
              <a:ext uri="{FF2B5EF4-FFF2-40B4-BE49-F238E27FC236}">
                <a16:creationId xmlns:a16="http://schemas.microsoft.com/office/drawing/2014/main" id="{6DA6FB04-722A-80A4-81AE-422AADEDA956}"/>
              </a:ext>
            </a:extLst>
          </p:cNvPr>
          <p:cNvSpPr/>
          <p:nvPr/>
        </p:nvSpPr>
        <p:spPr>
          <a:xfrm>
            <a:off x="2713567" y="5054604"/>
            <a:ext cx="1697895" cy="414773"/>
          </a:xfrm>
          <a:prstGeom prst="roundRect">
            <a:avLst/>
          </a:prstGeom>
          <a:noFill/>
          <a:ln w="19050">
            <a:solidFill>
              <a:srgbClr val="0066FF"/>
            </a:solidFill>
            <a:tailEnd type="triangle" w="sm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212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E3367C-4597-364E-9B28-032C52559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kern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2. A kórházvezetők legnagyobb kihívása:</a:t>
            </a:r>
            <a:br>
              <a:rPr lang="hu-HU" b="1" kern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b="1" kern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Az önálló egészségügyi büdzsé hiánya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DFB0DED-4589-4D93-893A-D6019BE85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kockázat:</a:t>
            </a:r>
            <a:r>
              <a:rPr lang="hu-HU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Mivel az egészségügy beleolvad az ipari és technológiai versenyképességi célokba, a klasszikus kórházi fejlesztések (pl. fűtéskorszerűsítés, épületszárny-felújítás) nehezebben fognak illeszkedni a brüsszeliek elvárásaihoz.</a:t>
            </a:r>
            <a:endParaRPr lang="hu-H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megoldás irányai:</a:t>
            </a:r>
            <a:endParaRPr lang="hu-H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hu-HU" sz="20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Az egészségügyet a nemzetbiztonsággal és a stratégiai autonómiával egyenrangú „kritikus infrastrukturális” elemként kell </a:t>
            </a:r>
            <a:r>
              <a:rPr lang="hu-HU" sz="20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pozicionálni</a:t>
            </a:r>
            <a:r>
              <a:rPr lang="hu-HU" sz="20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hu-HU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hu-HU" sz="20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Nem az intézményeket kell fenntartásra kérni, hanem a krízis-ellenállóságot, a digitalizációt, az </a:t>
            </a:r>
            <a:r>
              <a:rPr lang="hu-HU" sz="20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adatvezérelt</a:t>
            </a:r>
            <a:r>
              <a:rPr lang="hu-HU" sz="20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gyógyítást (pl. </a:t>
            </a:r>
            <a:r>
              <a:rPr lang="hu-HU" sz="2000" u="sng" kern="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European Health Data </a:t>
            </a:r>
            <a:r>
              <a:rPr lang="hu-HU" sz="2000" u="sng" kern="0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Space</a:t>
            </a:r>
            <a:r>
              <a:rPr lang="hu-HU" sz="20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) és a ritka betegségek/ERN-hálózatok támogatását kell beépíteni a tervekbe.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415450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Csoportba foglalás 29">
            <a:extLst>
              <a:ext uri="{FF2B5EF4-FFF2-40B4-BE49-F238E27FC236}">
                <a16:creationId xmlns:a16="http://schemas.microsoft.com/office/drawing/2014/main" id="{FDA87FC8-5811-9AF7-4853-B1829294E7C7}"/>
              </a:ext>
            </a:extLst>
          </p:cNvPr>
          <p:cNvGrpSpPr>
            <a:grpSpLocks noChangeAspect="1"/>
          </p:cNvGrpSpPr>
          <p:nvPr/>
        </p:nvGrpSpPr>
        <p:grpSpPr>
          <a:xfrm>
            <a:off x="1232070" y="763252"/>
            <a:ext cx="9727860" cy="4876690"/>
            <a:chOff x="2681287" y="1528763"/>
            <a:chExt cx="6361979" cy="3189349"/>
          </a:xfrm>
        </p:grpSpPr>
        <p:grpSp>
          <p:nvGrpSpPr>
            <p:cNvPr id="4" name="Group 8">
              <a:extLst>
                <a:ext uri="{FF2B5EF4-FFF2-40B4-BE49-F238E27FC236}">
                  <a16:creationId xmlns:a16="http://schemas.microsoft.com/office/drawing/2014/main" id="{4618331B-EC3B-11F5-9135-50D1B00CB9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90875" y="1528763"/>
              <a:ext cx="2632075" cy="2600325"/>
              <a:chOff x="1417" y="2497"/>
              <a:chExt cx="3647" cy="3333"/>
            </a:xfrm>
          </p:grpSpPr>
          <p:sp>
            <p:nvSpPr>
              <p:cNvPr id="5" name="Rectangle 9">
                <a:extLst>
                  <a:ext uri="{FF2B5EF4-FFF2-40B4-BE49-F238E27FC236}">
                    <a16:creationId xmlns:a16="http://schemas.microsoft.com/office/drawing/2014/main" id="{CD6C4C4D-C284-DB0E-9009-2B9FBC7557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7" y="2497"/>
                <a:ext cx="3647" cy="3333"/>
              </a:xfrm>
              <a:prstGeom prst="rect">
                <a:avLst/>
              </a:prstGeom>
              <a:solidFill>
                <a:srgbClr val="FFFF99"/>
              </a:solidFill>
              <a:ln w="38100" cmpd="dbl">
                <a:solidFill>
                  <a:srgbClr val="8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00514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>
                  <a:spcBef>
                    <a:spcPct val="0"/>
                  </a:spcBef>
                </a:pPr>
                <a:endParaRPr lang="hu-HU" altLang="hu-HU" sz="1200" b="0" i="1"/>
              </a:p>
            </p:txBody>
          </p:sp>
          <p:grpSp>
            <p:nvGrpSpPr>
              <p:cNvPr id="6" name="Group 10">
                <a:extLst>
                  <a:ext uri="{FF2B5EF4-FFF2-40B4-BE49-F238E27FC236}">
                    <a16:creationId xmlns:a16="http://schemas.microsoft.com/office/drawing/2014/main" id="{2EBA0E94-EF89-DF6B-B79F-6894F538A7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46" y="3250"/>
                <a:ext cx="2789" cy="2155"/>
                <a:chOff x="1769" y="3250"/>
                <a:chExt cx="2789" cy="2155"/>
              </a:xfrm>
            </p:grpSpPr>
            <p:sp>
              <p:nvSpPr>
                <p:cNvPr id="7" name="Rectangle 11">
                  <a:extLst>
                    <a:ext uri="{FF2B5EF4-FFF2-40B4-BE49-F238E27FC236}">
                      <a16:creationId xmlns:a16="http://schemas.microsoft.com/office/drawing/2014/main" id="{98C0B9F5-DCDE-AB8C-B2B3-EAA03F3657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69" y="3250"/>
                  <a:ext cx="796" cy="2133"/>
                </a:xfrm>
                <a:prstGeom prst="rect">
                  <a:avLst/>
                </a:prstGeom>
                <a:solidFill>
                  <a:srgbClr val="CCFF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r>
                    <a:rPr lang="hu-HU" altLang="hu-HU" sz="1000" b="0" dirty="0">
                      <a:latin typeface="Arial Narrow" panose="020B0606020202030204" pitchFamily="34" charset="0"/>
                    </a:rPr>
                    <a:t>I.1. prioritás</a:t>
                  </a:r>
                  <a:endParaRPr lang="hu-HU" altLang="hu-HU" sz="1200" b="0" i="1" dirty="0"/>
                </a:p>
              </p:txBody>
            </p:sp>
            <p:sp>
              <p:nvSpPr>
                <p:cNvPr id="8" name="Rectangle 12">
                  <a:extLst>
                    <a:ext uri="{FF2B5EF4-FFF2-40B4-BE49-F238E27FC236}">
                      <a16:creationId xmlns:a16="http://schemas.microsoft.com/office/drawing/2014/main" id="{252583BE-635F-3D43-9F3B-847F4FD4FB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57" y="3250"/>
                  <a:ext cx="796" cy="2140"/>
                </a:xfrm>
                <a:prstGeom prst="rect">
                  <a:avLst/>
                </a:prstGeom>
                <a:solidFill>
                  <a:srgbClr val="CCFF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r>
                    <a:rPr lang="hu-HU" altLang="hu-HU" sz="1000" b="0">
                      <a:latin typeface="Arial Narrow" panose="020B0606020202030204" pitchFamily="34" charset="0"/>
                    </a:rPr>
                    <a:t>I.2. prioritás</a:t>
                  </a:r>
                  <a:endParaRPr lang="hu-HU" altLang="hu-HU" sz="1200" b="0" i="1"/>
                </a:p>
              </p:txBody>
            </p:sp>
            <p:sp>
              <p:nvSpPr>
                <p:cNvPr id="9" name="Rectangle 13">
                  <a:extLst>
                    <a:ext uri="{FF2B5EF4-FFF2-40B4-BE49-F238E27FC236}">
                      <a16:creationId xmlns:a16="http://schemas.microsoft.com/office/drawing/2014/main" id="{6064266D-32E0-14C5-602C-2092616198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62" y="3250"/>
                  <a:ext cx="796" cy="2155"/>
                </a:xfrm>
                <a:prstGeom prst="rect">
                  <a:avLst/>
                </a:prstGeom>
                <a:solidFill>
                  <a:srgbClr val="CCFF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r>
                    <a:rPr lang="hu-HU" altLang="hu-HU" sz="1000" b="0">
                      <a:latin typeface="Arial Narrow" panose="020B0606020202030204" pitchFamily="34" charset="0"/>
                    </a:rPr>
                    <a:t>I.3. prioritás</a:t>
                  </a:r>
                  <a:endParaRPr lang="hu-HU" altLang="hu-HU" sz="1200" b="0" i="1"/>
                </a:p>
              </p:txBody>
            </p:sp>
          </p:grpSp>
        </p:grpSp>
        <p:grpSp>
          <p:nvGrpSpPr>
            <p:cNvPr id="10" name="Group 14">
              <a:extLst>
                <a:ext uri="{FF2B5EF4-FFF2-40B4-BE49-F238E27FC236}">
                  <a16:creationId xmlns:a16="http://schemas.microsoft.com/office/drawing/2014/main" id="{E48F1EAA-7ACC-3C37-7E3B-AC99456EC3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96000" y="1528763"/>
              <a:ext cx="2630487" cy="2600325"/>
              <a:chOff x="5872" y="2497"/>
              <a:chExt cx="3647" cy="3333"/>
            </a:xfrm>
          </p:grpSpPr>
          <p:sp>
            <p:nvSpPr>
              <p:cNvPr id="11" name="Rectangle 15">
                <a:extLst>
                  <a:ext uri="{FF2B5EF4-FFF2-40B4-BE49-F238E27FC236}">
                    <a16:creationId xmlns:a16="http://schemas.microsoft.com/office/drawing/2014/main" id="{F3F11995-8D76-3B7B-3FE1-8E5362CCAE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2" y="2497"/>
                <a:ext cx="3647" cy="3333"/>
              </a:xfrm>
              <a:prstGeom prst="rect">
                <a:avLst/>
              </a:prstGeom>
              <a:solidFill>
                <a:srgbClr val="FFFF99"/>
              </a:solidFill>
              <a:ln w="38100" cmpd="dbl">
                <a:solidFill>
                  <a:srgbClr val="8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00514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hu-HU" altLang="hu-HU" sz="1200" b="0" i="1"/>
              </a:p>
            </p:txBody>
          </p:sp>
          <p:grpSp>
            <p:nvGrpSpPr>
              <p:cNvPr id="12" name="Group 16">
                <a:extLst>
                  <a:ext uri="{FF2B5EF4-FFF2-40B4-BE49-F238E27FC236}">
                    <a16:creationId xmlns:a16="http://schemas.microsoft.com/office/drawing/2014/main" id="{C0F761A2-4FEF-4DBC-E678-AAF2EDB631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01" y="3250"/>
                <a:ext cx="2789" cy="2155"/>
                <a:chOff x="1769" y="3250"/>
                <a:chExt cx="2789" cy="2155"/>
              </a:xfrm>
            </p:grpSpPr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8727F3AB-399A-615C-318E-BE1E35440C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69" y="3250"/>
                  <a:ext cx="796" cy="2133"/>
                </a:xfrm>
                <a:prstGeom prst="rect">
                  <a:avLst/>
                </a:prstGeom>
                <a:solidFill>
                  <a:srgbClr val="CCFF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r>
                    <a:rPr lang="hu-HU" altLang="hu-HU" sz="1000" b="0" dirty="0">
                      <a:latin typeface="Arial Narrow" panose="020B0606020202030204" pitchFamily="34" charset="0"/>
                    </a:rPr>
                    <a:t>II.1. prioritás</a:t>
                  </a:r>
                  <a:endParaRPr lang="hu-HU" altLang="hu-HU" sz="1200" b="0" i="1" dirty="0"/>
                </a:p>
              </p:txBody>
            </p:sp>
            <p:sp>
              <p:nvSpPr>
                <p:cNvPr id="14" name="Rectangle 18">
                  <a:extLst>
                    <a:ext uri="{FF2B5EF4-FFF2-40B4-BE49-F238E27FC236}">
                      <a16:creationId xmlns:a16="http://schemas.microsoft.com/office/drawing/2014/main" id="{5411B98B-349A-6A4E-626B-4AC39AE953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57" y="3250"/>
                  <a:ext cx="796" cy="2140"/>
                </a:xfrm>
                <a:prstGeom prst="rect">
                  <a:avLst/>
                </a:prstGeom>
                <a:solidFill>
                  <a:srgbClr val="CCFF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r>
                    <a:rPr lang="hu-HU" altLang="hu-HU" sz="1000" b="0">
                      <a:latin typeface="Arial Narrow" panose="020B0606020202030204" pitchFamily="34" charset="0"/>
                    </a:rPr>
                    <a:t>II.2. prioritás</a:t>
                  </a:r>
                  <a:endParaRPr lang="hu-HU" altLang="hu-HU" sz="1200" b="0" i="1"/>
                </a:p>
              </p:txBody>
            </p:sp>
            <p:sp>
              <p:nvSpPr>
                <p:cNvPr id="15" name="Rectangle 19">
                  <a:extLst>
                    <a:ext uri="{FF2B5EF4-FFF2-40B4-BE49-F238E27FC236}">
                      <a16:creationId xmlns:a16="http://schemas.microsoft.com/office/drawing/2014/main" id="{24FA9656-D6E7-5D25-D74C-B279959B53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62" y="3250"/>
                  <a:ext cx="796" cy="2155"/>
                </a:xfrm>
                <a:prstGeom prst="rect">
                  <a:avLst/>
                </a:prstGeom>
                <a:solidFill>
                  <a:srgbClr val="CCFF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0" rIns="0"/>
                <a:lstStyle/>
                <a:p>
                  <a:r>
                    <a:rPr lang="hu-HU" altLang="hu-HU" sz="1000" b="0">
                      <a:latin typeface="Arial Narrow" panose="020B0606020202030204" pitchFamily="34" charset="0"/>
                    </a:rPr>
                    <a:t>II.3. prioritás</a:t>
                  </a:r>
                  <a:endParaRPr lang="hu-HU" altLang="hu-HU" sz="1200" b="0" i="1"/>
                </a:p>
              </p:txBody>
            </p:sp>
          </p:grpSp>
        </p:grpSp>
        <p:grpSp>
          <p:nvGrpSpPr>
            <p:cNvPr id="16" name="Group 21">
              <a:extLst>
                <a:ext uri="{FF2B5EF4-FFF2-40B4-BE49-F238E27FC236}">
                  <a16:creationId xmlns:a16="http://schemas.microsoft.com/office/drawing/2014/main" id="{72CBCAB3-E417-A63D-98BE-0ADC08BA8F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62437" y="3230563"/>
              <a:ext cx="2660650" cy="1030287"/>
              <a:chOff x="2903" y="4680"/>
              <a:chExt cx="3685" cy="1320"/>
            </a:xfrm>
          </p:grpSpPr>
          <p:sp>
            <p:nvSpPr>
              <p:cNvPr id="17" name="Rectangle 22">
                <a:extLst>
                  <a:ext uri="{FF2B5EF4-FFF2-40B4-BE49-F238E27FC236}">
                    <a16:creationId xmlns:a16="http://schemas.microsoft.com/office/drawing/2014/main" id="{DDE063B2-7376-2B18-15BC-278B8E1844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3" y="4680"/>
                <a:ext cx="645" cy="1320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tIns="154800" rIns="0"/>
              <a:lstStyle/>
              <a:p>
                <a:pPr algn="ctr"/>
                <a:r>
                  <a:rPr lang="hu-HU" altLang="hu-HU" sz="1000" dirty="0">
                    <a:latin typeface="Arial Narrow" panose="020B0606020202030204" pitchFamily="34" charset="0"/>
                  </a:rPr>
                  <a:t>70 %</a:t>
                </a:r>
                <a:endParaRPr lang="hu-HU" altLang="hu-HU" sz="1200" b="0" i="1" dirty="0"/>
              </a:p>
            </p:txBody>
          </p:sp>
          <p:sp>
            <p:nvSpPr>
              <p:cNvPr id="18" name="Rectangle 23">
                <a:extLst>
                  <a:ext uri="{FF2B5EF4-FFF2-40B4-BE49-F238E27FC236}">
                    <a16:creationId xmlns:a16="http://schemas.microsoft.com/office/drawing/2014/main" id="{D80FCD0B-D825-39F5-DE82-7087CE08E8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8" y="4680"/>
                <a:ext cx="645" cy="1320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tIns="154800" rIns="0"/>
              <a:lstStyle/>
              <a:p>
                <a:pPr algn="ctr"/>
                <a:r>
                  <a:rPr lang="hu-HU" altLang="hu-HU" sz="1000" dirty="0">
                    <a:latin typeface="Arial Narrow" panose="020B0606020202030204" pitchFamily="34" charset="0"/>
                  </a:rPr>
                  <a:t>10 %</a:t>
                </a:r>
                <a:endParaRPr lang="hu-HU" altLang="hu-HU" sz="1200" b="0" i="1" dirty="0"/>
              </a:p>
            </p:txBody>
          </p:sp>
          <p:sp>
            <p:nvSpPr>
              <p:cNvPr id="19" name="Rectangle 24">
                <a:extLst>
                  <a:ext uri="{FF2B5EF4-FFF2-40B4-BE49-F238E27FC236}">
                    <a16:creationId xmlns:a16="http://schemas.microsoft.com/office/drawing/2014/main" id="{73CCDEE1-50F4-AD91-A8CF-55707B482E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3" y="4680"/>
                <a:ext cx="645" cy="1320"/>
              </a:xfrm>
              <a:prstGeom prst="rect">
                <a:avLst/>
              </a:prstGeom>
              <a:solidFill>
                <a:srgbClr val="FF66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tIns="154800" rIns="0"/>
              <a:lstStyle/>
              <a:p>
                <a:pPr algn="ctr"/>
                <a:r>
                  <a:rPr lang="hu-HU" altLang="hu-HU" sz="1000" dirty="0">
                    <a:latin typeface="Arial Narrow" panose="020B0606020202030204" pitchFamily="34" charset="0"/>
                  </a:rPr>
                  <a:t>20 %</a:t>
                </a:r>
                <a:endParaRPr lang="hu-HU" altLang="hu-HU" sz="1200" b="0" i="1" dirty="0"/>
              </a:p>
            </p:txBody>
          </p:sp>
        </p:grpSp>
        <p:sp>
          <p:nvSpPr>
            <p:cNvPr id="20" name="AutoShape 25">
              <a:extLst>
                <a:ext uri="{FF2B5EF4-FFF2-40B4-BE49-F238E27FC236}">
                  <a16:creationId xmlns:a16="http://schemas.microsoft.com/office/drawing/2014/main" id="{DA9B2D49-340F-0E1F-ECE2-1695A725C2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5485" y="3079812"/>
              <a:ext cx="2897187" cy="1638300"/>
            </a:xfrm>
            <a:prstGeom prst="roundRect">
              <a:avLst>
                <a:gd name="adj" fmla="val 16667"/>
              </a:avLst>
            </a:prstGeom>
            <a:noFill/>
            <a:ln w="5715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pattFill prst="ltUpDiag">
                    <a:fgClr>
                      <a:srgbClr val="FF6600">
                        <a:alpha val="35001"/>
                      </a:srgbClr>
                    </a:fgClr>
                    <a:bgClr>
                      <a:srgbClr val="FFFFFF">
                        <a:alpha val="35001"/>
                      </a:srgbClr>
                    </a:bgClr>
                  </a:pattFill>
                </a14:hiddenFill>
              </a:ext>
            </a:extLst>
          </p:spPr>
          <p:txBody>
            <a:bodyPr tIns="118800" bIns="10800"/>
            <a:lstStyle/>
            <a:p>
              <a:pPr algn="ctr"/>
              <a:endParaRPr lang="hu-HU" altLang="hu-HU" sz="1200" b="1" dirty="0">
                <a:latin typeface="Arial Black" panose="020B0A04020102020204" pitchFamily="34" charset="0"/>
              </a:endParaRPr>
            </a:p>
            <a:p>
              <a:pPr algn="ctr"/>
              <a:endParaRPr lang="hu-HU" altLang="hu-HU" sz="1200" b="0" dirty="0">
                <a:latin typeface="Arial Black" panose="020B0A04020102020204" pitchFamily="34" charset="0"/>
              </a:endParaRPr>
            </a:p>
            <a:p>
              <a:endParaRPr lang="hu-HU" altLang="hu-HU" sz="1200" b="0" dirty="0">
                <a:latin typeface="Arial Black" panose="020B0A04020102020204" pitchFamily="34" charset="0"/>
              </a:endParaRPr>
            </a:p>
            <a:p>
              <a:endParaRPr lang="hu-HU" altLang="hu-HU" sz="1200" b="0" dirty="0">
                <a:latin typeface="Arial Black" panose="020B0A04020102020204" pitchFamily="34" charset="0"/>
              </a:endParaRPr>
            </a:p>
            <a:p>
              <a:pPr algn="ctr"/>
              <a:endParaRPr lang="hu-HU" altLang="hu-HU" sz="1200" b="0" dirty="0">
                <a:latin typeface="Arial Black" panose="020B0A04020102020204" pitchFamily="34" charset="0"/>
              </a:endParaRPr>
            </a:p>
            <a:p>
              <a:pPr algn="ctr"/>
              <a:endParaRPr lang="hu-HU" altLang="hu-HU" sz="1200" dirty="0">
                <a:latin typeface="Arial Black" panose="020B0A04020102020204" pitchFamily="34" charset="0"/>
              </a:endParaRPr>
            </a:p>
            <a:p>
              <a:pPr algn="ctr"/>
              <a:endParaRPr lang="hu-HU" altLang="hu-HU" sz="1200" b="0" dirty="0">
                <a:latin typeface="Arial Black" panose="020B0A04020102020204" pitchFamily="34" charset="0"/>
              </a:endParaRPr>
            </a:p>
            <a:p>
              <a:pPr algn="ctr"/>
              <a:endParaRPr lang="hu-HU" altLang="hu-HU" sz="1200" dirty="0">
                <a:latin typeface="Arial Black" panose="020B0A04020102020204" pitchFamily="34" charset="0"/>
              </a:endParaRPr>
            </a:p>
            <a:p>
              <a:pPr algn="ctr"/>
              <a:endParaRPr lang="hu-HU" altLang="hu-HU" sz="1200" b="0" dirty="0">
                <a:latin typeface="Arial Black" panose="020B0A04020102020204" pitchFamily="34" charset="0"/>
              </a:endParaRPr>
            </a:p>
            <a:p>
              <a:pPr algn="ctr"/>
              <a:endParaRPr lang="hu-HU" altLang="hu-HU" sz="1200" dirty="0">
                <a:latin typeface="Arial Black" panose="020B0A04020102020204" pitchFamily="34" charset="0"/>
              </a:endParaRPr>
            </a:p>
            <a:p>
              <a:pPr algn="ctr"/>
              <a:r>
                <a:rPr lang="hu-HU" altLang="hu-HU" b="0" dirty="0">
                  <a:latin typeface="Arial Black" panose="020B0A04020102020204" pitchFamily="34" charset="0"/>
                </a:rPr>
                <a:t>KOMPLEX PROGRAM</a:t>
              </a:r>
              <a:endParaRPr lang="hu-HU" altLang="hu-HU" b="0" i="1" dirty="0"/>
            </a:p>
          </p:txBody>
        </p:sp>
        <p:grpSp>
          <p:nvGrpSpPr>
            <p:cNvPr id="21" name="Group 37">
              <a:extLst>
                <a:ext uri="{FF2B5EF4-FFF2-40B4-BE49-F238E27FC236}">
                  <a16:creationId xmlns:a16="http://schemas.microsoft.com/office/drawing/2014/main" id="{F9350029-67D8-BEAD-FBC8-52AC636017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81287" y="3786188"/>
              <a:ext cx="6361979" cy="930275"/>
              <a:chOff x="2336" y="3558"/>
              <a:chExt cx="3332" cy="464"/>
            </a:xfrm>
          </p:grpSpPr>
          <p:sp>
            <p:nvSpPr>
              <p:cNvPr id="22" name="Text Box 27">
                <a:extLst>
                  <a:ext uri="{FF2B5EF4-FFF2-40B4-BE49-F238E27FC236}">
                    <a16:creationId xmlns:a16="http://schemas.microsoft.com/office/drawing/2014/main" id="{52CF816E-9EA8-D6B4-C39C-5B9E2BCD87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36" y="3853"/>
                <a:ext cx="726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r"/>
                <a:r>
                  <a:rPr lang="hu-HU" altLang="hu-HU" b="0" i="1" dirty="0">
                    <a:latin typeface="Arial Narrow" panose="020B0606020202030204" pitchFamily="34" charset="0"/>
                  </a:rPr>
                  <a:t>A program „gerince”</a:t>
                </a:r>
                <a:endParaRPr lang="hu-HU" altLang="hu-HU" b="0" i="1" dirty="0"/>
              </a:p>
            </p:txBody>
          </p:sp>
          <p:sp>
            <p:nvSpPr>
              <p:cNvPr id="23" name="Text Box 28">
                <a:extLst>
                  <a:ext uri="{FF2B5EF4-FFF2-40B4-BE49-F238E27FC236}">
                    <a16:creationId xmlns:a16="http://schemas.microsoft.com/office/drawing/2014/main" id="{15117CD1-2436-08B4-9520-BB4B873209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11" y="3853"/>
                <a:ext cx="957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l"/>
                <a:r>
                  <a:rPr lang="hu-HU" altLang="hu-HU" b="0" i="1" dirty="0">
                    <a:latin typeface="Arial Narrow" panose="020B0606020202030204" pitchFamily="34" charset="0"/>
                  </a:rPr>
                  <a:t>„Megrendelés” más fejezetektől</a:t>
                </a:r>
                <a:endParaRPr lang="hu-HU" altLang="hu-HU" b="0" i="1" dirty="0"/>
              </a:p>
            </p:txBody>
          </p:sp>
          <p:sp>
            <p:nvSpPr>
              <p:cNvPr id="24" name="Line 29">
                <a:extLst>
                  <a:ext uri="{FF2B5EF4-FFF2-40B4-BE49-F238E27FC236}">
                    <a16:creationId xmlns:a16="http://schemas.microsoft.com/office/drawing/2014/main" id="{5AED73DF-5667-6D2C-4050-515092A1BE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87" y="3561"/>
                <a:ext cx="295" cy="290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5" name="Line 30">
                <a:extLst>
                  <a:ext uri="{FF2B5EF4-FFF2-40B4-BE49-F238E27FC236}">
                    <a16:creationId xmlns:a16="http://schemas.microsoft.com/office/drawing/2014/main" id="{05A2807A-F3C4-FE90-2B3D-424F363A8D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434" y="3558"/>
                <a:ext cx="283" cy="295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6" name="Line 31">
                <a:extLst>
                  <a:ext uri="{FF2B5EF4-FFF2-40B4-BE49-F238E27FC236}">
                    <a16:creationId xmlns:a16="http://schemas.microsoft.com/office/drawing/2014/main" id="{25BCADFB-E928-C7AA-EFAC-A5A58F8A3E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67" y="3570"/>
                <a:ext cx="1052" cy="283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hu-HU"/>
              </a:p>
            </p:txBody>
          </p:sp>
        </p:grpSp>
        <p:sp>
          <p:nvSpPr>
            <p:cNvPr id="27" name="Text Box 32">
              <a:extLst>
                <a:ext uri="{FF2B5EF4-FFF2-40B4-BE49-F238E27FC236}">
                  <a16:creationId xmlns:a16="http://schemas.microsoft.com/office/drawing/2014/main" id="{E4863F86-DCD0-A67B-6FB4-837936463AF8}"/>
                </a:ext>
              </a:extLst>
            </p:cNvPr>
            <p:cNvSpPr txBox="1">
              <a:spLocks noChangeArrowheads="1"/>
            </p:cNvSpPr>
            <p:nvPr/>
          </p:nvSpPr>
          <p:spPr bwMode="ltGray">
            <a:xfrm>
              <a:off x="3370262" y="1689100"/>
              <a:ext cx="2211388" cy="241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hu-HU" altLang="hu-HU" b="0" dirty="0">
                  <a:solidFill>
                    <a:srgbClr val="008000"/>
                  </a:solidFill>
                  <a:latin typeface="Arial Black" panose="020B0A04020102020204" pitchFamily="34" charset="0"/>
                </a:rPr>
                <a:t>EFC I. fejezet</a:t>
              </a:r>
            </a:p>
          </p:txBody>
        </p:sp>
        <p:sp>
          <p:nvSpPr>
            <p:cNvPr id="28" name="Text Box 33">
              <a:extLst>
                <a:ext uri="{FF2B5EF4-FFF2-40B4-BE49-F238E27FC236}">
                  <a16:creationId xmlns:a16="http://schemas.microsoft.com/office/drawing/2014/main" id="{70DC4953-5E58-939D-AF40-83AABAEEFC60}"/>
                </a:ext>
              </a:extLst>
            </p:cNvPr>
            <p:cNvSpPr txBox="1">
              <a:spLocks noChangeArrowheads="1"/>
            </p:cNvSpPr>
            <p:nvPr/>
          </p:nvSpPr>
          <p:spPr bwMode="ltGray">
            <a:xfrm>
              <a:off x="6186487" y="1689100"/>
              <a:ext cx="2468563" cy="241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hu-HU" altLang="hu-HU" b="0" dirty="0">
                  <a:solidFill>
                    <a:srgbClr val="008000"/>
                  </a:solidFill>
                  <a:latin typeface="Arial Black" panose="020B0A04020102020204" pitchFamily="34" charset="0"/>
                </a:rPr>
                <a:t>EFC </a:t>
              </a:r>
              <a:r>
                <a:rPr lang="hu-HU" altLang="hu-HU" b="0" dirty="0" err="1">
                  <a:solidFill>
                    <a:srgbClr val="008000"/>
                  </a:solidFill>
                  <a:latin typeface="Arial Black" panose="020B0A04020102020204" pitchFamily="34" charset="0"/>
                </a:rPr>
                <a:t>n.</a:t>
              </a:r>
              <a:r>
                <a:rPr lang="hu-HU" altLang="hu-HU" b="0" dirty="0">
                  <a:solidFill>
                    <a:srgbClr val="008000"/>
                  </a:solidFill>
                  <a:latin typeface="Arial Black" panose="020B0A04020102020204" pitchFamily="34" charset="0"/>
                </a:rPr>
                <a:t> fejezet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3051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48EC8F-FAB5-8514-F5ED-0F01635AD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kern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3. A három „aranyzabla”:</a:t>
            </a:r>
            <a:br>
              <a:rPr lang="hu-HU" b="1" kern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b="1" kern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Mire fókuszáljon a magyar kórházmenedzsment?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25EDCB3-27BC-3566-7827-E96FE39FB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hu-HU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Prevenció és munkaerő helyett a fluktuáció megállítása:</a:t>
            </a:r>
            <a:r>
              <a:rPr lang="hu-HU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Az új EU-s irányelvek kiemelten kezelik a szociális kohéziót és az egészségügyi munkaerő megtartását (ESF+ utódalapok). Nem betonra, hanem az ápolói/orvosi életpálya-modellhez és képzéshez kötött uniós lágy projektekre kell gyúrni.</a:t>
            </a:r>
            <a:endParaRPr lang="hu-H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hu-HU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Közös beszerzés és krízis-készlet:</a:t>
            </a:r>
            <a:r>
              <a:rPr lang="hu-HU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Az új uniós mechanizmusok a „krízis-releváns termékek” készletezését és a határokon átnyúló ellátásszervezést finanszírozzák.</a:t>
            </a:r>
            <a:endParaRPr lang="hu-H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hu-HU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Teljesítmény-alapú finanszírozás:</a:t>
            </a:r>
            <a:r>
              <a:rPr lang="hu-HU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Az új ciklus </a:t>
            </a:r>
            <a:r>
              <a:rPr lang="hu-HU" sz="2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jelszava</a:t>
            </a:r>
            <a:r>
              <a:rPr lang="hu-HU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</a:t>
            </a:r>
            <a:r>
              <a:rPr lang="hu-HU" sz="2400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performance-</a:t>
            </a:r>
            <a:r>
              <a:rPr lang="hu-HU" sz="2400" i="1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based</a:t>
            </a:r>
            <a:r>
              <a:rPr lang="hu-HU" sz="2400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u-HU" sz="2400" i="1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delivery</a:t>
            </a:r>
            <a:r>
              <a:rPr lang="hu-HU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(teljesítmény-alapú </a:t>
            </a:r>
            <a:r>
              <a:rPr lang="hu-HU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kifizetés, </a:t>
            </a:r>
            <a:r>
              <a:rPr lang="hu-HU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v.ö</a:t>
            </a:r>
            <a:r>
              <a:rPr lang="hu-HU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.: „</a:t>
            </a:r>
            <a:r>
              <a:rPr lang="hu-HU" sz="2400" i="1" kern="0" dirty="0">
                <a:latin typeface="Calibri" panose="020F0502020204030204" pitchFamily="34" charset="0"/>
                <a:cs typeface="Calibri" panose="020F0502020204030204" pitchFamily="34" charset="0"/>
              </a:rPr>
              <a:t>a NEAK legyen kifizetőhely helyett értékalapú, betegközpontú szolgáltatásvásárló</a:t>
            </a:r>
            <a:r>
              <a:rPr lang="hu-HU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”)</a:t>
            </a:r>
            <a:r>
              <a:rPr lang="hu-HU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Csak mérhető klinikai és hatékonysági mutatókkal (</a:t>
            </a:r>
            <a:r>
              <a:rPr lang="hu-HU" sz="2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Outcome-based</a:t>
            </a:r>
            <a:r>
              <a:rPr lang="hu-HU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u-HU" sz="24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healthcare</a:t>
            </a:r>
            <a:r>
              <a:rPr lang="hu-HU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lehet majd pénzhez jutni.</a:t>
            </a:r>
            <a:endParaRPr lang="hu-H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847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77D171-DA9F-B70C-6A5A-DD540FB6F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hu-HU" b="1" spc="-100" dirty="0"/>
              <a:t>4. Hogyan tud az OKFŐ ebben segítséget nyújtani?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D35D8BC-C866-C044-5732-FF6FC6310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6"/>
          </a:xfrm>
        </p:spPr>
        <p:txBody>
          <a:bodyPr>
            <a:normAutofit fontScale="62500" lnSpcReduction="20000"/>
          </a:bodyPr>
          <a:lstStyle/>
          <a:p>
            <a:pPr marL="342900" lvl="0" indent="-342900" algn="just">
              <a:lnSpc>
                <a:spcPct val="12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hu-HU" sz="3800" b="1" kern="0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Prevenció és munkaerő helyett a fluktuáció megállítása:</a:t>
            </a:r>
            <a:r>
              <a:rPr lang="hu-HU" sz="3800" kern="0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 </a:t>
            </a:r>
            <a:r>
              <a:rPr lang="hu-HU" sz="3800" kern="0" spc="-40" dirty="0">
                <a:latin typeface="Calibri" panose="020F0502020204030204" pitchFamily="34" charset="0"/>
                <a:cs typeface="Calibri" panose="020F0502020204030204" pitchFamily="34" charset="0"/>
              </a:rPr>
              <a:t>pályázatfigyelés és a pályázatírás célzott támogatása azzal kombinálva, hogy a finanszírozási paraméterekben megjeleníthető legyen az, ha például hátrányos helyzetű térségről van szó, illetve, hogy az OKFŐ azonosítja azokat a kórházi javaslatokat, amelyek a </a:t>
            </a:r>
            <a:r>
              <a:rPr lang="hu-HU" sz="3800" kern="0" spc="-40" dirty="0" err="1">
                <a:latin typeface="Calibri" panose="020F0502020204030204" pitchFamily="34" charset="0"/>
                <a:cs typeface="Calibri" panose="020F0502020204030204" pitchFamily="34" charset="0"/>
              </a:rPr>
              <a:t>szofisztifikáltabb</a:t>
            </a:r>
            <a:r>
              <a:rPr lang="hu-HU" sz="3800" kern="0" spc="-40" dirty="0">
                <a:latin typeface="Calibri" panose="020F0502020204030204" pitchFamily="34" charset="0"/>
                <a:cs typeface="Calibri" panose="020F0502020204030204" pitchFamily="34" charset="0"/>
              </a:rPr>
              <a:t> beruházás- és működés-finanszírozási rendszerhez kapcsolhatók</a:t>
            </a:r>
            <a:r>
              <a:rPr lang="hu-HU" sz="3800" kern="0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hu-HU" sz="3800" kern="100" spc="-4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hu-HU" sz="3800" b="1" kern="0" spc="-3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Közös beszerzés és krízis-készlet:</a:t>
            </a:r>
            <a:r>
              <a:rPr lang="hu-HU" sz="3800" kern="0" spc="-3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u-HU" sz="3800" kern="0" spc="-30" dirty="0">
                <a:latin typeface="Calibri" panose="020F0502020204030204" pitchFamily="34" charset="0"/>
                <a:cs typeface="Calibri" panose="020F0502020204030204" pitchFamily="34" charset="0"/>
              </a:rPr>
              <a:t>Segítség a határokon átnyúló kapcsolatok szervezésében, partnerkeresésben, speciális szerződéstervezetek kidolgozásában</a:t>
            </a:r>
            <a:r>
              <a:rPr lang="hu-HU" sz="3800" kern="0" spc="-3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hu-HU" sz="3800" kern="100" spc="-3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hu-HU" sz="3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Teljesítmény-alapú finanszírozás:</a:t>
            </a:r>
            <a:r>
              <a:rPr lang="hu-HU" sz="3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u-HU" sz="3800" kern="0" dirty="0">
                <a:latin typeface="Calibri" panose="020F0502020204030204" pitchFamily="34" charset="0"/>
                <a:cs typeface="Calibri" panose="020F0502020204030204" pitchFamily="34" charset="0"/>
              </a:rPr>
              <a:t>Modellező eszközök készítése, amelyekkel a kórház modellezheti, hogy a különböző paraméterek változása mellett mi lehet az optimális szolgáltatási portfólió, és ebben az OKFŐ tanácsot is ad</a:t>
            </a:r>
            <a:r>
              <a:rPr lang="hu-HU" sz="3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hu-HU" sz="3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29776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D47AD7-1544-D420-4F4D-560AC3E66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b="1" kern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5. Cselekvési terv a Magyar Kórházszövetségnek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5657263-C335-36A2-BB77-5742398E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4090"/>
            <a:ext cx="10634932" cy="4351338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labda nem az EU térfelén pattog:</a:t>
            </a:r>
            <a:r>
              <a:rPr lang="hu-HU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Mivel a pénzek 2028-tól a Nemzeti Partnerségi Terven (NRPP) keresztül futnak, a legfontosabb lobbiharcot </a:t>
            </a:r>
            <a:r>
              <a:rPr lang="hu-HU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most </a:t>
            </a:r>
            <a:r>
              <a:rPr lang="hu-HU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magyar kormányzaton belül </a:t>
            </a:r>
            <a:r>
              <a:rPr lang="hu-HU" sz="2400" b="1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kell vívni</a:t>
            </a:r>
            <a:r>
              <a:rPr lang="hu-HU" sz="2400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annak </a:t>
            </a:r>
            <a:r>
              <a:rPr lang="hu-HU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érdekében, hogy az egészségügy ne essen ki a hazai tervezésből.</a:t>
            </a:r>
            <a:endParaRPr lang="hu-H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Konzorciumi építkezés:</a:t>
            </a:r>
            <a:r>
              <a:rPr lang="hu-HU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El kell felejteni a „</a:t>
            </a:r>
            <a:r>
              <a:rPr lang="hu-HU" sz="2400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minden kórház magáért</a:t>
            </a:r>
            <a:r>
              <a:rPr lang="hu-HU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” szemléletet; egyetemi-megyei-városi kórházas tematikus hálózatok (pl. stroke-, onkológiai, kardiológiai tömbök) közös projektekkel tudnak majd labdába rúgni.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2400" b="1" kern="0" dirty="0">
                <a:latin typeface="Calibri" panose="020F0502020204030204" pitchFamily="34" charset="0"/>
                <a:cs typeface="Calibri" panose="020F0502020204030204" pitchFamily="34" charset="0"/>
              </a:rPr>
              <a:t>Régiószemlélet:</a:t>
            </a:r>
            <a:r>
              <a:rPr lang="hu-HU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400" kern="0" spc="-30" dirty="0">
                <a:latin typeface="Calibri" panose="020F0502020204030204" pitchFamily="34" charset="0"/>
                <a:cs typeface="Calibri" panose="020F0502020204030204" pitchFamily="34" charset="0"/>
              </a:rPr>
              <a:t>Intézményi szinten az OKFŐ a lobbijavaslatok megfogalmazásában </a:t>
            </a:r>
            <a:r>
              <a:rPr lang="hu-HU" sz="2400" kern="0" spc="-90" dirty="0">
                <a:latin typeface="Calibri" panose="020F0502020204030204" pitchFamily="34" charset="0"/>
                <a:cs typeface="Calibri" panose="020F0502020204030204" pitchFamily="34" charset="0"/>
              </a:rPr>
              <a:t>és képviseletében, a </a:t>
            </a:r>
            <a:r>
              <a:rPr lang="hu-HU" sz="2400" kern="0" spc="-90" dirty="0" err="1">
                <a:latin typeface="Calibri" panose="020F0502020204030204" pitchFamily="34" charset="0"/>
                <a:cs typeface="Calibri" panose="020F0502020204030204" pitchFamily="34" charset="0"/>
              </a:rPr>
              <a:t>hálózatos</a:t>
            </a:r>
            <a:r>
              <a:rPr lang="hu-HU" sz="2400" kern="0" spc="-90" dirty="0">
                <a:latin typeface="Calibri" panose="020F0502020204030204" pitchFamily="34" charset="0"/>
                <a:cs typeface="Calibri" panose="020F0502020204030204" pitchFamily="34" charset="0"/>
              </a:rPr>
              <a:t> építkezésben tud segíteni (ha az elképzelések illeszkednek </a:t>
            </a:r>
            <a:r>
              <a:rPr lang="hu-HU" sz="2400" kern="0" spc="-30" dirty="0">
                <a:latin typeface="Calibri" panose="020F0502020204030204" pitchFamily="34" charset="0"/>
                <a:cs typeface="Calibri" panose="020F0502020204030204" pitchFamily="34" charset="0"/>
              </a:rPr>
              <a:t>valamely országos/regionális tervhez), és közvetít is, ha a terv megalapozott.</a:t>
            </a:r>
          </a:p>
        </p:txBody>
      </p:sp>
    </p:spTree>
    <p:extLst>
      <p:ext uri="{BB962C8B-B14F-4D97-AF65-F5344CB8AC3E}">
        <p14:creationId xmlns:p14="http://schemas.microsoft.com/office/powerpoint/2010/main" val="1090273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1">
            <a:extLst>
              <a:ext uri="{FF2B5EF4-FFF2-40B4-BE49-F238E27FC236}">
                <a16:creationId xmlns:a16="http://schemas.microsoft.com/office/drawing/2014/main" id="{1518133E-4A9D-4B3C-BFCC-39A293087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9019" y="85409"/>
            <a:ext cx="5328000" cy="615993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756DFD3D-D8D0-CE51-977E-325513DD3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7167" y="111498"/>
            <a:ext cx="4215814" cy="6133844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39E8CF85-81EA-CF6A-BA75-E68020AB5A5A}"/>
              </a:ext>
            </a:extLst>
          </p:cNvPr>
          <p:cNvSpPr txBox="1"/>
          <p:nvPr/>
        </p:nvSpPr>
        <p:spPr>
          <a:xfrm>
            <a:off x="5134201" y="32248"/>
            <a:ext cx="660543" cy="244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2007/13</a:t>
            </a:r>
          </a:p>
        </p:txBody>
      </p:sp>
    </p:spTree>
    <p:extLst>
      <p:ext uri="{BB962C8B-B14F-4D97-AF65-F5344CB8AC3E}">
        <p14:creationId xmlns:p14="http://schemas.microsoft.com/office/powerpoint/2010/main" val="3298386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FFD6D91-0DEF-4115-2CE2-F01C0D9F6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b="1" kern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5. Záró gondolat / Üzenet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4085DEF-BC5D-1D79-618E-1A124DF10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6999"/>
            <a:ext cx="10515600" cy="33216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2400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„Tisztelt Konferencia!</a:t>
            </a:r>
          </a:p>
          <a:p>
            <a:pPr marL="0" indent="0" algn="ctr">
              <a:buNone/>
            </a:pPr>
            <a:r>
              <a:rPr lang="hu-HU" sz="2400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2028-ban nem az az intézmény kap pénzt, akinek kopott a </a:t>
            </a:r>
            <a:r>
              <a:rPr lang="hu-HU" sz="2400" i="1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falfestéke</a:t>
            </a:r>
            <a:r>
              <a:rPr lang="hu-HU" sz="2400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hanem az, aki meg tudja mondani, hogy a rábízott lakosság egészségmutatóit hogyan javítja meg mérhetően a következő 7 évben.”</a:t>
            </a:r>
            <a:endParaRPr lang="hu-H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293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C2A3001-E056-CF80-97A5-4159B9157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5668"/>
            <a:ext cx="10515600" cy="3148641"/>
          </a:xfrm>
        </p:spPr>
        <p:txBody>
          <a:bodyPr>
            <a:normAutofit/>
          </a:bodyPr>
          <a:lstStyle/>
          <a:p>
            <a:pPr algn="ctr"/>
            <a:r>
              <a:rPr lang="hu-HU" b="1" dirty="0"/>
              <a:t>Köszönöm a figyelmet!</a:t>
            </a:r>
            <a:br>
              <a:rPr lang="hu-HU" b="1" dirty="0"/>
            </a:br>
            <a:br>
              <a:rPr lang="hu-HU" sz="2200" b="1" dirty="0"/>
            </a:br>
            <a:r>
              <a:rPr lang="hu-HU" b="1" dirty="0"/>
              <a:t>Kérdések?</a:t>
            </a:r>
          </a:p>
        </p:txBody>
      </p:sp>
    </p:spTree>
    <p:extLst>
      <p:ext uri="{BB962C8B-B14F-4D97-AF65-F5344CB8AC3E}">
        <p14:creationId xmlns:p14="http://schemas.microsoft.com/office/powerpoint/2010/main" val="1102369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>
          <a:solidFill>
            <a:srgbClr val="0066FF"/>
          </a:solidFill>
          <a:tailEnd type="triangle" w="sm" len="me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823</Words>
  <Application>Microsoft Office PowerPoint</Application>
  <PresentationFormat>Szélesvásznú</PresentationFormat>
  <Paragraphs>59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Arial Narrow</vt:lpstr>
      <vt:lpstr>Calibri</vt:lpstr>
      <vt:lpstr>Calibri Light</vt:lpstr>
      <vt:lpstr>Courier New</vt:lpstr>
      <vt:lpstr>Symbol</vt:lpstr>
      <vt:lpstr>Office-téma</vt:lpstr>
      <vt:lpstr>Felkészülés a 2028-34 közötti uniós fejlesztéspolitikai ciklus forrásainak ágazati felhasználásaira</vt:lpstr>
      <vt:lpstr>Előbeszéd helyett: A fejlesztési keretrendszer változása</vt:lpstr>
      <vt:lpstr>PowerPoint-bemutató</vt:lpstr>
      <vt:lpstr>1. Bevezetés: A paradigmaváltás</vt:lpstr>
      <vt:lpstr>PowerPoint-bemutató</vt:lpstr>
      <vt:lpstr>2. A kórházvezetők legnagyobb kihívása: Az önálló egészségügyi büdzsé hiánya</vt:lpstr>
      <vt:lpstr>PowerPoint-bemutató</vt:lpstr>
      <vt:lpstr>3. A három „aranyzabla”: Mire fókuszáljon a magyar kórházmenedzsment?</vt:lpstr>
      <vt:lpstr>4. Hogyan tud az OKFŐ ebben segítséget nyújtani?</vt:lpstr>
      <vt:lpstr>5. Cselekvési terv a Magyar Kórházszövetségnek</vt:lpstr>
      <vt:lpstr>PowerPoint-bemutató</vt:lpstr>
      <vt:lpstr>5. Záró gondolat / Üzenet</vt:lpstr>
      <vt:lpstr>Köszönöm a figyelmet!  Kérdések?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Szóró Erika</dc:creator>
  <cp:lastModifiedBy>Balogh Tamás 3 Dr.</cp:lastModifiedBy>
  <cp:revision>14</cp:revision>
  <dcterms:created xsi:type="dcterms:W3CDTF">2021-02-03T13:01:40Z</dcterms:created>
  <dcterms:modified xsi:type="dcterms:W3CDTF">2026-09-14T14:37:50Z</dcterms:modified>
</cp:coreProperties>
</file>